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72" r:id="rId6"/>
    <p:sldId id="268" r:id="rId7"/>
    <p:sldId id="269" r:id="rId8"/>
    <p:sldId id="270" r:id="rId9"/>
    <p:sldId id="271" r:id="rId10"/>
    <p:sldId id="261" r:id="rId11"/>
    <p:sldId id="264" r:id="rId12"/>
    <p:sldId id="263" r:id="rId13"/>
    <p:sldId id="265" r:id="rId14"/>
    <p:sldId id="266" r:id="rId15"/>
    <p:sldId id="262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3" autoAdjust="0"/>
    <p:restoredTop sz="96197" autoAdjust="0"/>
  </p:normalViewPr>
  <p:slideViewPr>
    <p:cSldViewPr>
      <p:cViewPr varScale="1">
        <p:scale>
          <a:sx n="85" d="100"/>
          <a:sy n="85" d="100"/>
        </p:scale>
        <p:origin x="1320" y="54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75E85E2-6160-4213-A16B-F51E437BE8ED}" type="datetime1">
              <a:rPr lang="ko-KR" altLang="en-US"/>
              <a:pPr lvl="0">
                <a:defRPr/>
              </a:pPr>
              <a:t>2022-12-07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198D6E8-CC6E-4B33-B14B-A7D348A1281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D099E49-1997-4D65-8238-FFD923EC1867}" type="datetime1">
              <a:rPr lang="ko-KR" altLang="en-US"/>
              <a:pPr lvl="0">
                <a:defRPr/>
              </a:pPr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7B8048E-A779-4852-B740-6BEB9B0893B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7B8048E-A779-4852-B740-6BEB9B0893B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7B8048E-A779-4852-B740-6BEB9B0893BF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59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7B8048E-A779-4852-B740-6BEB9B0893BF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09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7B8048E-A779-4852-B740-6BEB9B0893BF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8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7B8048E-A779-4852-B740-6BEB9B0893BF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5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2BE21F-33B5-4748-A7AE-A31A725B6651}"/>
              </a:ext>
            </a:extLst>
          </p:cNvPr>
          <p:cNvSpPr txBox="1"/>
          <p:nvPr userDrawn="1"/>
        </p:nvSpPr>
        <p:spPr>
          <a:xfrm>
            <a:off x="0" y="611264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20" dirty="0">
                <a:solidFill>
                  <a:schemeClr val="bg1"/>
                </a:solidFill>
              </a:rPr>
              <a:t>2022</a:t>
            </a:r>
            <a:r>
              <a:rPr lang="ko-KR" altLang="en-US" sz="2400" b="1" spc="20" dirty="0">
                <a:solidFill>
                  <a:schemeClr val="bg1"/>
                </a:solidFill>
              </a:rPr>
              <a:t>년 캡스톤디자인</a:t>
            </a:r>
            <a:r>
              <a:rPr lang="en-US" altLang="ko-KR" sz="2400" b="1" spc="20" dirty="0">
                <a:solidFill>
                  <a:schemeClr val="bg1"/>
                </a:solidFill>
              </a:rPr>
              <a:t>1 IDEA</a:t>
            </a:r>
            <a:r>
              <a:rPr lang="ko-KR" altLang="en-US" sz="2400" b="1" spc="20" dirty="0">
                <a:solidFill>
                  <a:schemeClr val="bg1"/>
                </a:solidFill>
              </a:rPr>
              <a:t> 발표회</a:t>
            </a:r>
            <a:endParaRPr lang="en-US" altLang="ko-KR" sz="2400" b="1" spc="20" dirty="0">
              <a:solidFill>
                <a:schemeClr val="bg1"/>
              </a:solidFill>
            </a:endParaRPr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77F36FD4-A224-4ABC-8A0B-0A77084284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276872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작품명을 적으세요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452F-1A64-4670-85B6-E2EA0BEA0F6B}"/>
              </a:ext>
            </a:extLst>
          </p:cNvPr>
          <p:cNvSpPr txBox="1"/>
          <p:nvPr userDrawn="1"/>
        </p:nvSpPr>
        <p:spPr>
          <a:xfrm>
            <a:off x="107504" y="381647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팀명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45F04-A0C5-4ED5-809D-BD43496553A7}"/>
              </a:ext>
            </a:extLst>
          </p:cNvPr>
          <p:cNvSpPr txBox="1"/>
          <p:nvPr userDrawn="1"/>
        </p:nvSpPr>
        <p:spPr>
          <a:xfrm>
            <a:off x="107504" y="429816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팀원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8AEC7492-2AEB-4459-8501-EEAF11E1C6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4114" y="47553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8285C-12F8-4784-936C-BD1C8AB4F09A}"/>
              </a:ext>
            </a:extLst>
          </p:cNvPr>
          <p:cNvSpPr txBox="1"/>
          <p:nvPr userDrawn="1"/>
        </p:nvSpPr>
        <p:spPr>
          <a:xfrm>
            <a:off x="107504" y="475536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03470ADE-75B4-4530-9C54-DFD8685F7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4114" y="3816474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86A2C7FD-C2CE-4F44-8CB2-90A18ACF01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94114" y="42981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99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F6588-AD97-4203-B113-A207DB37F3C8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1 IDEA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274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3777" y="1196752"/>
            <a:ext cx="8424936" cy="51845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80000"/>
              <a:buFont typeface="맑은 고딕" panose="020B0503020000020004" pitchFamily="50" charset="-127"/>
              <a:buChar char="■"/>
              <a:defRPr sz="2400" b="1">
                <a:solidFill>
                  <a:schemeClr val="tx1"/>
                </a:solidFill>
              </a:defRPr>
            </a:lvl1pPr>
            <a:lvl2pPr marL="742950" indent="-285750">
              <a:buSzPct val="80000"/>
              <a:buFont typeface="맑은 고딕" panose="020B0503020000020004" pitchFamily="50" charset="-127"/>
              <a:buChar char="▶"/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평행 사변형 6"/>
          <p:cNvSpPr/>
          <p:nvPr userDrawn="1"/>
        </p:nvSpPr>
        <p:spPr>
          <a:xfrm>
            <a:off x="7359774" y="130340"/>
            <a:ext cx="956642" cy="288032"/>
          </a:xfrm>
          <a:prstGeom prst="parallelogram">
            <a:avLst>
              <a:gd name="adj" fmla="val 106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523147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rgbClr val="004C86"/>
                </a:solidFill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54478" y="71893"/>
            <a:ext cx="758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4C86"/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E8696-1D13-4681-8FE3-B7E85A6ED9BD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2022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1 IDEA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17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6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도서 검색 로봇</a:t>
            </a:r>
          </a:p>
        </p:txBody>
      </p:sp>
      <p:graphicFrame>
        <p:nvGraphicFramePr>
          <p:cNvPr id="3" name="표 3"/>
          <p:cNvGraphicFramePr>
            <a:graphicFrameLocks noGrp="1"/>
          </p:cNvGraphicFramePr>
          <p:nvPr/>
        </p:nvGraphicFramePr>
        <p:xfrm>
          <a:off x="1907704" y="3861048"/>
          <a:ext cx="606468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스트레스 멈춰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김용현</a:t>
                      </a:r>
                      <a:r>
                        <a:rPr lang="en-US" altLang="ko-KR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김도현</a:t>
                      </a:r>
                      <a:r>
                        <a:rPr lang="en-US" altLang="ko-KR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유창선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이성온 교수님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dirty="0"/>
              <a:t>향후계획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130FB-5599-8CDE-32B2-55942D3C0F24}"/>
              </a:ext>
            </a:extLst>
          </p:cNvPr>
          <p:cNvSpPr txBox="1"/>
          <p:nvPr/>
        </p:nvSpPr>
        <p:spPr>
          <a:xfrm>
            <a:off x="4999213" y="2962285"/>
            <a:ext cx="43253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/>
              <a:t>② 로봇박스가 책의 위치로 이동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71069D-0222-951A-9248-A99F462AF3AE}"/>
              </a:ext>
            </a:extLst>
          </p:cNvPr>
          <p:cNvCxnSpPr>
            <a:cxnSpLocks/>
          </p:cNvCxnSpPr>
          <p:nvPr/>
        </p:nvCxnSpPr>
        <p:spPr>
          <a:xfrm>
            <a:off x="3972808" y="1988840"/>
            <a:ext cx="8278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845ECA-4686-6EFB-22AF-C95395147518}"/>
              </a:ext>
            </a:extLst>
          </p:cNvPr>
          <p:cNvSpPr txBox="1"/>
          <p:nvPr/>
        </p:nvSpPr>
        <p:spPr>
          <a:xfrm>
            <a:off x="4932040" y="5801444"/>
            <a:ext cx="4062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/>
              <a:t>③ </a:t>
            </a:r>
            <a:r>
              <a:rPr lang="ko-KR" altLang="en-US" sz="1600" dirty="0" err="1"/>
              <a:t>로봇팔이</a:t>
            </a:r>
            <a:r>
              <a:rPr lang="ko-KR" altLang="en-US" sz="1600" dirty="0"/>
              <a:t> 컨베이어 벨트에 책을 </a:t>
            </a:r>
            <a:r>
              <a:rPr lang="ko-KR" altLang="en-US" sz="1600" dirty="0" err="1"/>
              <a:t>밀어줌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F742DB-E434-2734-ED7C-1932A7B9D0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/>
        </p:blipFill>
        <p:spPr>
          <a:xfrm>
            <a:off x="5737260" y="3857228"/>
            <a:ext cx="2931460" cy="187220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FD9167-3C3C-CE1E-FD81-378D306EDDC0}"/>
              </a:ext>
            </a:extLst>
          </p:cNvPr>
          <p:cNvCxnSpPr>
            <a:cxnSpLocks/>
          </p:cNvCxnSpPr>
          <p:nvPr/>
        </p:nvCxnSpPr>
        <p:spPr>
          <a:xfrm>
            <a:off x="7140600" y="3501008"/>
            <a:ext cx="0" cy="356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A717AA-319F-434B-BE20-A89F53DE7CB6}"/>
              </a:ext>
            </a:extLst>
          </p:cNvPr>
          <p:cNvSpPr txBox="1"/>
          <p:nvPr/>
        </p:nvSpPr>
        <p:spPr>
          <a:xfrm>
            <a:off x="-213301" y="5795649"/>
            <a:ext cx="40624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/>
              <a:t>④ 컨베이어 벨트가 책을 이동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93EAEB-408F-B9BF-80DA-B043BFF44C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"/>
          <a:stretch/>
        </p:blipFill>
        <p:spPr>
          <a:xfrm>
            <a:off x="303858" y="3814374"/>
            <a:ext cx="3028104" cy="196916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F6A7A87-D588-70E5-6A75-5F3781FD5EF1}"/>
              </a:ext>
            </a:extLst>
          </p:cNvPr>
          <p:cNvCxnSpPr>
            <a:cxnSpLocks/>
          </p:cNvCxnSpPr>
          <p:nvPr/>
        </p:nvCxnSpPr>
        <p:spPr>
          <a:xfrm flipH="1">
            <a:off x="4014637" y="4793332"/>
            <a:ext cx="7859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6EA4BF-6CB4-B437-3B84-E3A1E5B5B2F5}"/>
              </a:ext>
            </a:extLst>
          </p:cNvPr>
          <p:cNvSpPr txBox="1"/>
          <p:nvPr/>
        </p:nvSpPr>
        <p:spPr>
          <a:xfrm>
            <a:off x="107504" y="2947476"/>
            <a:ext cx="4392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buAutoNum type="circleNumDbPlain"/>
              <a:defRPr/>
            </a:pPr>
            <a:r>
              <a:rPr lang="ko-KR" altLang="en-US" sz="1600" dirty="0"/>
              <a:t>카메라가 </a:t>
            </a:r>
            <a:r>
              <a:rPr lang="en-US" altLang="ko-KR" sz="1600" dirty="0"/>
              <a:t>QR</a:t>
            </a:r>
            <a:r>
              <a:rPr lang="ko-KR" altLang="en-US" sz="1600" dirty="0"/>
              <a:t>코드 스캔을 통한 도서 검색</a:t>
            </a:r>
            <a:endParaRPr lang="en-US" altLang="ko-KR" sz="1600" dirty="0"/>
          </a:p>
          <a:p>
            <a:pPr lvl="0" algn="ctr">
              <a:defRPr/>
            </a:pPr>
            <a:r>
              <a:rPr lang="ko-KR" altLang="en-US" sz="1600" dirty="0"/>
              <a:t>책의 위치에 고정되어 책을 받을 준비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3D6AC4-5BBD-602D-8165-979E21BF9053}"/>
              </a:ext>
            </a:extLst>
          </p:cNvPr>
          <p:cNvGrpSpPr/>
          <p:nvPr/>
        </p:nvGrpSpPr>
        <p:grpSpPr>
          <a:xfrm>
            <a:off x="4925391" y="1689664"/>
            <a:ext cx="1188945" cy="1396491"/>
            <a:chOff x="4572000" y="1489668"/>
            <a:chExt cx="1188945" cy="1396491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8FB461C-B914-B132-33F3-BB798D4C2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5488" y="1796456"/>
              <a:ext cx="0" cy="5262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F2448F0-43D8-E7C0-CB0A-B835CF94F9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7030" y="2322708"/>
              <a:ext cx="328458" cy="3521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2F24CEB-B4BA-C93E-A09A-428A93B43C61}"/>
                </a:ext>
              </a:extLst>
            </p:cNvPr>
            <p:cNvGrpSpPr/>
            <p:nvPr/>
          </p:nvGrpSpPr>
          <p:grpSpPr>
            <a:xfrm>
              <a:off x="4572000" y="1489668"/>
              <a:ext cx="1188945" cy="1396491"/>
              <a:chOff x="4561258" y="1480019"/>
              <a:chExt cx="1188945" cy="1396491"/>
            </a:xfrm>
          </p:grpSpPr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B70452CB-075B-9571-FA76-35738EE93D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1974" y="2321506"/>
                <a:ext cx="519853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FBBAD3-F82A-B1EC-255F-12410BFF16D5}"/>
                  </a:ext>
                </a:extLst>
              </p:cNvPr>
              <p:cNvSpPr txBox="1"/>
              <p:nvPr/>
            </p:nvSpPr>
            <p:spPr>
              <a:xfrm>
                <a:off x="4964224" y="1480019"/>
                <a:ext cx="181049" cy="258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Z</a:t>
                </a:r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08F2EF-D8C5-74BA-EC92-DB7B00FD6FE3}"/>
                  </a:ext>
                </a:extLst>
              </p:cNvPr>
              <p:cNvSpPr txBox="1"/>
              <p:nvPr/>
            </p:nvSpPr>
            <p:spPr>
              <a:xfrm>
                <a:off x="5569154" y="2136840"/>
                <a:ext cx="181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X</a:t>
                </a:r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D1FB7A-5535-2965-87CF-AECA84C6F28C}"/>
                  </a:ext>
                </a:extLst>
              </p:cNvPr>
              <p:cNvSpPr txBox="1"/>
              <p:nvPr/>
            </p:nvSpPr>
            <p:spPr>
              <a:xfrm>
                <a:off x="4561258" y="2636912"/>
                <a:ext cx="181049" cy="239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Y</a:t>
                </a:r>
                <a:endParaRPr lang="ko-KR" altLang="en-US" dirty="0"/>
              </a:p>
            </p:txBody>
          </p:sp>
        </p:grpSp>
      </p:grp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69C2DD9-B875-6CC1-3C98-16D20567B8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56" y="1052737"/>
            <a:ext cx="2413491" cy="182215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A8E8E74-6ABA-E06E-C760-BD9BAEAC84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4" y="1085981"/>
            <a:ext cx="3123049" cy="1867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78F395-2F29-8885-C4EF-28922FE7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93788"/>
            <a:ext cx="8006919" cy="1083084"/>
          </a:xfrm>
        </p:spPr>
        <p:txBody>
          <a:bodyPr>
            <a:normAutofit fontScale="92500" lnSpcReduction="20000"/>
          </a:bodyPr>
          <a:lstStyle/>
          <a:p>
            <a:pPr marL="457200" indent="-457200" algn="just">
              <a:buAutoNum type="arabicPeriod"/>
            </a:pPr>
            <a:r>
              <a:rPr lang="ko-KR" altLang="en-US" dirty="0"/>
              <a:t>카메라가 </a:t>
            </a:r>
            <a:r>
              <a:rPr lang="en-US" altLang="ko-KR" dirty="0"/>
              <a:t>QR</a:t>
            </a:r>
            <a:r>
              <a:rPr lang="ko-KR" altLang="en-US" dirty="0"/>
              <a:t>코드 검색을 통한 도서 검색</a:t>
            </a:r>
            <a:endParaRPr lang="en-US" altLang="ko-KR" dirty="0"/>
          </a:p>
          <a:p>
            <a:pPr marL="0" indent="0" algn="just">
              <a:buNone/>
            </a:pPr>
            <a:r>
              <a:rPr lang="en-US" altLang="ko-KR" dirty="0"/>
              <a:t>     </a:t>
            </a:r>
            <a:r>
              <a:rPr lang="ko-KR" altLang="en-US" dirty="0"/>
              <a:t>볼 스크류</a:t>
            </a:r>
            <a:r>
              <a:rPr lang="en-US" altLang="ko-KR" dirty="0"/>
              <a:t>(Z</a:t>
            </a:r>
            <a:r>
              <a:rPr lang="ko-KR" altLang="en-US" dirty="0"/>
              <a:t>축 이동</a:t>
            </a:r>
            <a:r>
              <a:rPr lang="en-US" altLang="ko-KR" dirty="0"/>
              <a:t>), Servo</a:t>
            </a:r>
            <a:r>
              <a:rPr lang="ko-KR" altLang="en-US" dirty="0"/>
              <a:t> 모터</a:t>
            </a:r>
            <a:r>
              <a:rPr lang="en-US" altLang="ko-KR" dirty="0"/>
              <a:t>(X</a:t>
            </a:r>
            <a:r>
              <a:rPr lang="ko-KR" altLang="en-US" dirty="0"/>
              <a:t>축 이동</a:t>
            </a:r>
            <a:r>
              <a:rPr lang="en-US" altLang="ko-KR" dirty="0"/>
              <a:t>)</a:t>
            </a:r>
          </a:p>
          <a:p>
            <a:pPr marL="0" indent="0" algn="just">
              <a:buNone/>
            </a:pPr>
            <a:r>
              <a:rPr lang="en-US" altLang="ko-KR" dirty="0"/>
              <a:t>     </a:t>
            </a:r>
            <a:r>
              <a:rPr lang="ko-KR" altLang="en-US" dirty="0"/>
              <a:t>도서 발견 후 가드 위치 고정을 통한 도서 수령 대기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CF3740-8C0A-48D2-25A1-C5FC6AC25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향후계획</a:t>
            </a:r>
            <a:r>
              <a:rPr lang="en-US" altLang="ko-KR" dirty="0"/>
              <a:t>(</a:t>
            </a:r>
            <a:r>
              <a:rPr lang="ko-KR" altLang="en-US" dirty="0"/>
              <a:t>예상 시나리오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D1BD8-3F8F-FBCF-A93A-844149B28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E72626-5E65-5C5D-2861-658AE2DC8C03}"/>
              </a:ext>
            </a:extLst>
          </p:cNvPr>
          <p:cNvGrpSpPr/>
          <p:nvPr/>
        </p:nvGrpSpPr>
        <p:grpSpPr>
          <a:xfrm>
            <a:off x="304379" y="4581128"/>
            <a:ext cx="1747342" cy="1867184"/>
            <a:chOff x="781954" y="4565480"/>
            <a:chExt cx="1873846" cy="2013187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393ABCC-03A1-FF6C-3B98-D324BED92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7664" y="4922056"/>
              <a:ext cx="0" cy="811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F5B1E9A-8ACE-8476-5282-8AD058F6373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1540742" y="5741437"/>
              <a:ext cx="82702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9D22694-0844-C6CF-41E1-3084DAEC57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123" y="5733256"/>
              <a:ext cx="522541" cy="5428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90D039-FAF8-EED9-14DD-83D7623CE4FB}"/>
                </a:ext>
              </a:extLst>
            </p:cNvPr>
            <p:cNvSpPr txBox="1"/>
            <p:nvPr/>
          </p:nvSpPr>
          <p:spPr>
            <a:xfrm>
              <a:off x="1403648" y="4565480"/>
              <a:ext cx="288029" cy="398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Z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D6F6DE-53CF-4452-F7A2-62365FD11D3A}"/>
                </a:ext>
              </a:extLst>
            </p:cNvPr>
            <p:cNvSpPr txBox="1"/>
            <p:nvPr/>
          </p:nvSpPr>
          <p:spPr>
            <a:xfrm>
              <a:off x="2367771" y="5556773"/>
              <a:ext cx="288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805FDA-FA72-995F-7666-5E87D5B2B965}"/>
                </a:ext>
              </a:extLst>
            </p:cNvPr>
            <p:cNvSpPr txBox="1"/>
            <p:nvPr/>
          </p:nvSpPr>
          <p:spPr>
            <a:xfrm>
              <a:off x="781954" y="6209335"/>
              <a:ext cx="288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</p:grp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1D8062E-963F-8068-5123-BFBFC7966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26" y="2378197"/>
            <a:ext cx="4600310" cy="39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78F395-2F29-8885-C4EF-28922FE7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671" y="1158359"/>
            <a:ext cx="8064647" cy="50350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dirty="0"/>
              <a:t>2. </a:t>
            </a:r>
            <a:r>
              <a:rPr lang="ko-KR" altLang="en-US" dirty="0"/>
              <a:t>책의 위치로 로봇박스 이동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CF3740-8C0A-48D2-25A1-C5FC6AC25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향후계획</a:t>
            </a:r>
            <a:r>
              <a:rPr lang="en-US" altLang="ko-KR" dirty="0"/>
              <a:t>(</a:t>
            </a:r>
            <a:r>
              <a:rPr lang="ko-KR" altLang="en-US" dirty="0"/>
              <a:t>예상 시나리오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D1BD8-3F8F-FBCF-A93A-844149B28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411D83-B981-34DB-C639-DD8A59C8D050}"/>
              </a:ext>
            </a:extLst>
          </p:cNvPr>
          <p:cNvGrpSpPr/>
          <p:nvPr/>
        </p:nvGrpSpPr>
        <p:grpSpPr>
          <a:xfrm>
            <a:off x="304379" y="4581128"/>
            <a:ext cx="1747342" cy="1867184"/>
            <a:chOff x="781954" y="4565480"/>
            <a:chExt cx="1873846" cy="2013187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FE5209BA-6D0A-0E54-DC3F-7522EDEDB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7664" y="4922056"/>
              <a:ext cx="0" cy="811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5EB0BB3-2C70-F4AD-CC97-68F0930369E8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1540742" y="5741437"/>
              <a:ext cx="82702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3A9E0DF-F705-D366-CF2D-4C6017323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123" y="5733256"/>
              <a:ext cx="522541" cy="5428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5BA808-522B-3A79-C33F-68076553399C}"/>
                </a:ext>
              </a:extLst>
            </p:cNvPr>
            <p:cNvSpPr txBox="1"/>
            <p:nvPr/>
          </p:nvSpPr>
          <p:spPr>
            <a:xfrm>
              <a:off x="1403648" y="4565480"/>
              <a:ext cx="288029" cy="398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Z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B3CD6-BA9F-3408-E386-88AF92F8708D}"/>
                </a:ext>
              </a:extLst>
            </p:cNvPr>
            <p:cNvSpPr txBox="1"/>
            <p:nvPr/>
          </p:nvSpPr>
          <p:spPr>
            <a:xfrm>
              <a:off x="2367771" y="5556773"/>
              <a:ext cx="288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EED746-4B0C-445D-D82B-B7C4A941792A}"/>
                </a:ext>
              </a:extLst>
            </p:cNvPr>
            <p:cNvSpPr txBox="1"/>
            <p:nvPr/>
          </p:nvSpPr>
          <p:spPr>
            <a:xfrm>
              <a:off x="781954" y="6209335"/>
              <a:ext cx="288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</p:grpSp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C98060E-A91B-1D08-2BB6-281CFA413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92" y="1743007"/>
            <a:ext cx="4937616" cy="42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9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78F395-2F29-8885-C4EF-28922FE7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86" y="1163348"/>
            <a:ext cx="8244916" cy="64807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링크 구조로 책을 밀어 컨베이어 벨트에 책을 전달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CF3740-8C0A-48D2-25A1-C5FC6AC25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향후계획</a:t>
            </a:r>
            <a:r>
              <a:rPr lang="en-US" altLang="ko-KR" dirty="0"/>
              <a:t>(</a:t>
            </a:r>
            <a:r>
              <a:rPr lang="ko-KR" altLang="en-US" dirty="0"/>
              <a:t>예상 시나리오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D1BD8-3F8F-FBCF-A93A-844149B28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EB771A-87E3-D00D-5ED0-46FFE5B75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3418512" cy="40324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628B88-DAA8-7B71-9F73-E530EE97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657" y="1700808"/>
            <a:ext cx="3415462" cy="4032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3AFA9C-ECAB-61C7-8A7D-EE5BDE4C610B}"/>
              </a:ext>
            </a:extLst>
          </p:cNvPr>
          <p:cNvSpPr txBox="1"/>
          <p:nvPr/>
        </p:nvSpPr>
        <p:spPr>
          <a:xfrm>
            <a:off x="755576" y="5836622"/>
            <a:ext cx="341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&lt;</a:t>
            </a:r>
            <a:r>
              <a:rPr lang="ko-KR" altLang="en-US" dirty="0"/>
              <a:t>책을 밀기 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0C0BC8-C637-5C0E-A55B-CB6A1D4D457C}"/>
              </a:ext>
            </a:extLst>
          </p:cNvPr>
          <p:cNvSpPr txBox="1"/>
          <p:nvPr/>
        </p:nvSpPr>
        <p:spPr>
          <a:xfrm>
            <a:off x="4975346" y="5836622"/>
            <a:ext cx="341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&lt;</a:t>
            </a:r>
            <a:r>
              <a:rPr lang="ko-KR" altLang="en-US" dirty="0"/>
              <a:t>책을 밀기 후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42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78F395-2F29-8885-C4EF-28922FE7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671" y="1203079"/>
            <a:ext cx="8532440" cy="530481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ko-KR" dirty="0"/>
              <a:t>4.</a:t>
            </a:r>
            <a:r>
              <a:rPr lang="ko-KR" altLang="en-US" dirty="0"/>
              <a:t> 컨베이어 벨트를 따라 책이 이동 후 이용자가 수령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CF3740-8C0A-48D2-25A1-C5FC6AC25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향후계획</a:t>
            </a:r>
            <a:r>
              <a:rPr lang="en-US" altLang="ko-KR" dirty="0"/>
              <a:t>(</a:t>
            </a:r>
            <a:r>
              <a:rPr lang="ko-KR" altLang="en-US" dirty="0"/>
              <a:t>예상 시나리오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D1BD8-3F8F-FBCF-A93A-844149B28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B17DE6-DF2D-8830-2518-2EBFD7A90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"/>
          <a:stretch/>
        </p:blipFill>
        <p:spPr>
          <a:xfrm>
            <a:off x="1475656" y="1916832"/>
            <a:ext cx="6407908" cy="425577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68F2CC-6807-277D-282B-326BC518C6B3}"/>
              </a:ext>
            </a:extLst>
          </p:cNvPr>
          <p:cNvGrpSpPr/>
          <p:nvPr/>
        </p:nvGrpSpPr>
        <p:grpSpPr>
          <a:xfrm>
            <a:off x="304379" y="4581128"/>
            <a:ext cx="1747342" cy="1867184"/>
            <a:chOff x="781954" y="4565480"/>
            <a:chExt cx="1873846" cy="2013187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BC559AB-CB63-3A7B-71EB-B24D8E383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7664" y="4922056"/>
              <a:ext cx="0" cy="811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BB41C99-3616-D273-6006-780FC0685320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1540742" y="5741437"/>
              <a:ext cx="82702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DB8BC80-9858-D78F-14BF-22949775C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123" y="5733256"/>
              <a:ext cx="522541" cy="5428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28DC87-DC8D-DF62-513A-B7FE9E4AB1DC}"/>
                </a:ext>
              </a:extLst>
            </p:cNvPr>
            <p:cNvSpPr txBox="1"/>
            <p:nvPr/>
          </p:nvSpPr>
          <p:spPr>
            <a:xfrm>
              <a:off x="1403648" y="4565480"/>
              <a:ext cx="288029" cy="398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Z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05079F-681E-81F6-A288-62288D094E4E}"/>
                </a:ext>
              </a:extLst>
            </p:cNvPr>
            <p:cNvSpPr txBox="1"/>
            <p:nvPr/>
          </p:nvSpPr>
          <p:spPr>
            <a:xfrm>
              <a:off x="2367771" y="5556773"/>
              <a:ext cx="288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416D0E-8FA7-B6B9-1BD8-802E87FC3A8F}"/>
                </a:ext>
              </a:extLst>
            </p:cNvPr>
            <p:cNvSpPr txBox="1"/>
            <p:nvPr/>
          </p:nvSpPr>
          <p:spPr>
            <a:xfrm>
              <a:off x="781954" y="6209335"/>
              <a:ext cx="288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083430-41C7-DDFC-4D7E-7640A3B98B57}"/>
              </a:ext>
            </a:extLst>
          </p:cNvPr>
          <p:cNvSpPr/>
          <p:nvPr/>
        </p:nvSpPr>
        <p:spPr>
          <a:xfrm>
            <a:off x="7164288" y="3789040"/>
            <a:ext cx="1773666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컨베이어 벨트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6431106-5095-8D71-EF0C-48178FA78B30}"/>
              </a:ext>
            </a:extLst>
          </p:cNvPr>
          <p:cNvSpPr/>
          <p:nvPr/>
        </p:nvSpPr>
        <p:spPr>
          <a:xfrm>
            <a:off x="6651239" y="3984829"/>
            <a:ext cx="432048" cy="638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2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7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l"/>
              <a:defRPr/>
            </a:pPr>
            <a:r>
              <a:rPr lang="ko-KR" altLang="en-US" sz="2000" dirty="0"/>
              <a:t> </a:t>
            </a:r>
            <a:r>
              <a:rPr lang="ko-KR" altLang="en-US" sz="2100" dirty="0"/>
              <a:t>복잡한 청구기호 방식 개선</a:t>
            </a:r>
            <a:endParaRPr lang="en-US" altLang="ko-KR" sz="2100" dirty="0"/>
          </a:p>
          <a:p>
            <a:pPr lvl="0">
              <a:buFont typeface="Wingdings" panose="05000000000000000000" pitchFamily="2" charset="2"/>
              <a:buChar char="l"/>
              <a:defRPr/>
            </a:pPr>
            <a:r>
              <a:rPr lang="ko-KR" altLang="en-US" sz="2100" dirty="0"/>
              <a:t> 제한된 도서관 이용시간 연장</a:t>
            </a:r>
            <a:r>
              <a:rPr lang="en-US" altLang="ko-KR" sz="2100" dirty="0"/>
              <a:t>,</a:t>
            </a:r>
            <a:r>
              <a:rPr lang="ko-KR" altLang="en-US" sz="2100" dirty="0"/>
              <a:t> 이용자들의 접근성 강화</a:t>
            </a:r>
            <a:endParaRPr lang="en-US" altLang="ko-KR" sz="2100" dirty="0"/>
          </a:p>
          <a:p>
            <a:pPr lvl="0">
              <a:buFont typeface="Wingdings" panose="05000000000000000000" pitchFamily="2" charset="2"/>
              <a:buChar char="l"/>
              <a:defRPr/>
            </a:pPr>
            <a:r>
              <a:rPr lang="en-US" altLang="ko-KR" sz="2100" dirty="0"/>
              <a:t> </a:t>
            </a:r>
            <a:r>
              <a:rPr lang="ko-KR" altLang="en-US" sz="2100" dirty="0" err="1"/>
              <a:t>비대면</a:t>
            </a:r>
            <a:r>
              <a:rPr lang="ko-KR" altLang="en-US" sz="2100" dirty="0"/>
              <a:t> 사회의 변화에 따른 이용방식 변화 필요</a:t>
            </a:r>
          </a:p>
          <a:p>
            <a:pPr lvl="0">
              <a:buFont typeface="Wingdings" panose="05000000000000000000" pitchFamily="2" charset="2"/>
              <a:buChar char="l"/>
              <a:defRPr/>
            </a:pPr>
            <a:r>
              <a:rPr lang="ko-KR" altLang="en-US" sz="2100" dirty="0"/>
              <a:t> 운영 예산의 효율적 분배가능</a:t>
            </a:r>
          </a:p>
          <a:p>
            <a:pPr lvl="0">
              <a:defRPr/>
            </a:pPr>
            <a:endParaRPr lang="en-US" altLang="ko-KR" sz="2000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r>
              <a:rPr lang="ko-KR" altLang="en-US" dirty="0"/>
              <a:t>   </a:t>
            </a:r>
          </a:p>
          <a:p>
            <a:pPr marL="0" lvl="0" indent="0">
              <a:buNone/>
              <a:defRPr/>
            </a:pP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구상동기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11979" y="2439120"/>
            <a:ext cx="2108294" cy="291872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5C4D7E-FBD1-F68B-0623-8D8DD8D91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5218" b="13863"/>
          <a:stretch/>
        </p:blipFill>
        <p:spPr bwMode="auto">
          <a:xfrm>
            <a:off x="323777" y="3328343"/>
            <a:ext cx="4464496" cy="192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ED44B4-34CF-30D0-409F-6B09B1D7DB56}"/>
              </a:ext>
            </a:extLst>
          </p:cNvPr>
          <p:cNvSpPr txBox="1"/>
          <p:nvPr/>
        </p:nvSpPr>
        <p:spPr>
          <a:xfrm>
            <a:off x="560749" y="5371541"/>
            <a:ext cx="4275673" cy="34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경기도 고양시의 이동도서관 한 해 예산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42B57-AF1F-84D9-7A63-0389FC70F762}"/>
              </a:ext>
            </a:extLst>
          </p:cNvPr>
          <p:cNvSpPr txBox="1"/>
          <p:nvPr/>
        </p:nvSpPr>
        <p:spPr>
          <a:xfrm>
            <a:off x="4837802" y="5376491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도서 청구기호 풀이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l"/>
              <a:defRPr/>
            </a:pPr>
            <a:r>
              <a:rPr lang="ko-KR" altLang="en-US" dirty="0"/>
              <a:t>물류 순환속도 증가</a:t>
            </a:r>
            <a:r>
              <a:rPr lang="en-US" altLang="ko-KR" dirty="0"/>
              <a:t>, </a:t>
            </a:r>
            <a:r>
              <a:rPr lang="ko-KR" altLang="en-US" dirty="0"/>
              <a:t>공간의 효율적 사용 가능</a:t>
            </a:r>
            <a:endParaRPr lang="en-US" altLang="ko-KR" dirty="0"/>
          </a:p>
          <a:p>
            <a:pPr lvl="0">
              <a:buFont typeface="Wingdings" panose="05000000000000000000" pitchFamily="2" charset="2"/>
              <a:buChar char="l"/>
              <a:defRPr/>
            </a:pPr>
            <a:r>
              <a:rPr lang="ko-KR" altLang="en-US" dirty="0"/>
              <a:t>성수기</a:t>
            </a:r>
            <a:r>
              <a:rPr lang="en-US" altLang="ko-KR" dirty="0"/>
              <a:t>,3D </a:t>
            </a:r>
            <a:r>
              <a:rPr lang="ko-KR" altLang="en-US" dirty="0"/>
              <a:t>업종 인력난 해결</a:t>
            </a:r>
            <a:endParaRPr lang="en-US" altLang="ko-KR" dirty="0"/>
          </a:p>
          <a:p>
            <a:pPr lvl="0">
              <a:buFont typeface="Wingdings" panose="05000000000000000000" pitchFamily="2" charset="2"/>
              <a:buChar char="l"/>
              <a:defRPr/>
            </a:pPr>
            <a:r>
              <a:rPr lang="ko-KR" altLang="en-US" dirty="0"/>
              <a:t>새벽배송</a:t>
            </a:r>
            <a:r>
              <a:rPr lang="en-US" altLang="ko-KR" dirty="0"/>
              <a:t>, </a:t>
            </a:r>
            <a:r>
              <a:rPr lang="ko-KR" altLang="en-US" dirty="0"/>
              <a:t>당일배송 등이 가능해 기업 매출 상승 기대 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구상동기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CB9982-707C-5F9E-1E93-7AE5F7335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8878" r="19602" b="-2331"/>
          <a:stretch/>
        </p:blipFill>
        <p:spPr bwMode="auto">
          <a:xfrm>
            <a:off x="211660" y="3007557"/>
            <a:ext cx="4504356" cy="286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A53FE-B0BB-3B09-A97A-8CBB610D19AD}"/>
              </a:ext>
            </a:extLst>
          </p:cNvPr>
          <p:cNvSpPr txBox="1"/>
          <p:nvPr/>
        </p:nvSpPr>
        <p:spPr>
          <a:xfrm>
            <a:off x="5200853" y="5883369"/>
            <a:ext cx="38356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&lt;</a:t>
            </a:r>
            <a:r>
              <a:rPr lang="ko-KR" altLang="en-US" sz="1700" dirty="0"/>
              <a:t>국내 대형마트의 자동화 물류 센터</a:t>
            </a:r>
            <a:r>
              <a:rPr lang="en-US" altLang="ko-KR" sz="1700" dirty="0"/>
              <a:t>&gt;</a:t>
            </a:r>
            <a:r>
              <a:rPr lang="ko-KR" altLang="en-US" sz="1700" dirty="0"/>
              <a:t> </a:t>
            </a:r>
          </a:p>
        </p:txBody>
      </p:sp>
      <p:pic>
        <p:nvPicPr>
          <p:cNvPr id="1032" name="Picture 8" descr="associate_pic4">
            <a:extLst>
              <a:ext uri="{FF2B5EF4-FFF2-40B4-BE49-F238E27FC236}">
                <a16:creationId xmlns:a16="http://schemas.microsoft.com/office/drawing/2014/main" id="{7BEB38E5-D04C-4F77-CF71-811A5238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837" y="3003959"/>
            <a:ext cx="3979659" cy="28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0C3BB2-65B1-F3FF-3827-0F61839E57AF}"/>
              </a:ext>
            </a:extLst>
          </p:cNvPr>
          <p:cNvSpPr txBox="1"/>
          <p:nvPr/>
        </p:nvSpPr>
        <p:spPr>
          <a:xfrm>
            <a:off x="-36512" y="5877272"/>
            <a:ext cx="52565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&lt;</a:t>
            </a:r>
            <a:r>
              <a:rPr lang="ko-KR" altLang="en-US" sz="1700" dirty="0"/>
              <a:t>미국 온라인 쇼핑몰 </a:t>
            </a:r>
            <a:r>
              <a:rPr lang="en-US" altLang="ko-KR" sz="1700" dirty="0"/>
              <a:t>‘</a:t>
            </a:r>
            <a:r>
              <a:rPr lang="ko-KR" altLang="en-US" sz="1700" dirty="0"/>
              <a:t>아마존</a:t>
            </a:r>
            <a:r>
              <a:rPr lang="en-US" altLang="ko-KR" sz="1700" dirty="0"/>
              <a:t>’</a:t>
            </a:r>
            <a:r>
              <a:rPr lang="ko-KR" altLang="en-US" sz="1700" dirty="0"/>
              <a:t>의 자동화 물류 센터</a:t>
            </a:r>
            <a:r>
              <a:rPr lang="en-US" altLang="ko-KR" sz="1700" dirty="0"/>
              <a:t>&gt;</a:t>
            </a:r>
            <a:endParaRPr lang="ko-KR" altLang="en-US" sz="1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124744"/>
            <a:ext cx="8424936" cy="5184576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§"/>
              <a:defRPr/>
            </a:pPr>
            <a:r>
              <a:rPr lang="ko-KR" altLang="en-US" dirty="0" err="1"/>
              <a:t>볼스크류</a:t>
            </a:r>
            <a:r>
              <a:rPr lang="en-US" altLang="ko-KR" dirty="0"/>
              <a:t>(Ball</a:t>
            </a:r>
            <a:r>
              <a:rPr lang="ko-KR" altLang="en-US" dirty="0"/>
              <a:t> </a:t>
            </a:r>
            <a:r>
              <a:rPr lang="en-US" altLang="ko-KR" dirty="0"/>
              <a:t>Screws)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dirty="0"/>
              <a:t>관련기술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B9D32-B883-7FEB-C4EF-EB96D92183ED}"/>
              </a:ext>
            </a:extLst>
          </p:cNvPr>
          <p:cNvSpPr txBox="1"/>
          <p:nvPr/>
        </p:nvSpPr>
        <p:spPr>
          <a:xfrm>
            <a:off x="309964" y="5020400"/>
            <a:ext cx="843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회전운동을 직선운동으로 바꿀 때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나사축이</a:t>
            </a:r>
            <a:r>
              <a:rPr lang="ko-KR" altLang="en-US" dirty="0"/>
              <a:t> 회전하면 너트 내부에 있는 볼들이 움직이며 너트의 직선운동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마찰과 스크류 부분</a:t>
            </a:r>
            <a:r>
              <a:rPr lang="en-US" altLang="ko-KR" dirty="0"/>
              <a:t>,</a:t>
            </a:r>
            <a:r>
              <a:rPr lang="ko-KR" altLang="en-US" dirty="0"/>
              <a:t> 직접 마찰표면이 소량이라 내구성 강함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작품에서는 </a:t>
            </a:r>
            <a:r>
              <a:rPr lang="en-US" altLang="ko-KR" dirty="0"/>
              <a:t>Servo</a:t>
            </a:r>
            <a:r>
              <a:rPr lang="ko-KR" altLang="en-US" dirty="0"/>
              <a:t> 모터로 구동하여 책장의 상하이동을 제어하는 역할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B516C1-2952-77DA-D933-D9D8B3DBF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r="13577"/>
          <a:stretch/>
        </p:blipFill>
        <p:spPr>
          <a:xfrm rot="15835724">
            <a:off x="5219767" y="1981483"/>
            <a:ext cx="3844135" cy="267768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AFA1A89-FDEC-0866-91E8-25C2C728E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t="5553" r="11627" b="12352"/>
          <a:stretch/>
        </p:blipFill>
        <p:spPr bwMode="auto">
          <a:xfrm>
            <a:off x="107503" y="1916832"/>
            <a:ext cx="4829395" cy="30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124744"/>
            <a:ext cx="8424936" cy="5184576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링크구조 </a:t>
            </a:r>
            <a:r>
              <a:rPr lang="en-US" altLang="ko-KR" dirty="0"/>
              <a:t>(Linkage)</a:t>
            </a: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dirty="0"/>
              <a:t>관련기술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B9D32-B883-7FEB-C4EF-EB96D92183ED}"/>
              </a:ext>
            </a:extLst>
          </p:cNvPr>
          <p:cNvSpPr txBox="1"/>
          <p:nvPr/>
        </p:nvSpPr>
        <p:spPr>
          <a:xfrm>
            <a:off x="0" y="5157192"/>
            <a:ext cx="914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서로 길이가 다른 몇 개의 막대를 핀으로 연결하여 운동을 전달하는 기계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급속 귀환 장치</a:t>
            </a:r>
            <a:r>
              <a:rPr lang="en-US" altLang="ko-KR" dirty="0"/>
              <a:t>, </a:t>
            </a:r>
            <a:r>
              <a:rPr lang="ko-KR" altLang="en-US" dirty="0" err="1"/>
              <a:t>배력</a:t>
            </a:r>
            <a:r>
              <a:rPr lang="ko-KR" altLang="en-US" dirty="0"/>
              <a:t> 장치</a:t>
            </a:r>
            <a:r>
              <a:rPr lang="en-US" altLang="ko-KR" dirty="0"/>
              <a:t>, </a:t>
            </a:r>
            <a:r>
              <a:rPr lang="ko-KR" altLang="en-US" dirty="0" err="1"/>
              <a:t>자재이음</a:t>
            </a:r>
            <a:r>
              <a:rPr lang="ko-KR" altLang="en-US" dirty="0"/>
              <a:t> 등 여러 운동 전달 기구에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절 링크</a:t>
            </a:r>
            <a:r>
              <a:rPr lang="en-US" altLang="ko-KR" dirty="0"/>
              <a:t>(</a:t>
            </a:r>
            <a:r>
              <a:rPr lang="ko-KR" altLang="en-US" dirty="0"/>
              <a:t>고정 링크기구</a:t>
            </a:r>
            <a:r>
              <a:rPr lang="en-US" altLang="ko-KR" dirty="0"/>
              <a:t>), 4</a:t>
            </a:r>
            <a:r>
              <a:rPr lang="ko-KR" altLang="en-US" dirty="0"/>
              <a:t>절 링크</a:t>
            </a:r>
            <a:r>
              <a:rPr lang="en-US" altLang="ko-KR" dirty="0"/>
              <a:t>(</a:t>
            </a:r>
            <a:r>
              <a:rPr lang="ko-KR" altLang="en-US" dirty="0"/>
              <a:t>구속 링크기구</a:t>
            </a:r>
            <a:r>
              <a:rPr lang="en-US" altLang="ko-KR" dirty="0"/>
              <a:t>), 5</a:t>
            </a:r>
            <a:r>
              <a:rPr lang="ko-KR" altLang="en-US" dirty="0"/>
              <a:t>절 링크</a:t>
            </a:r>
            <a:r>
              <a:rPr lang="en-US" altLang="ko-KR" dirty="0"/>
              <a:t>(</a:t>
            </a:r>
            <a:r>
              <a:rPr lang="ko-KR" altLang="en-US" dirty="0"/>
              <a:t>불구속 링크</a:t>
            </a:r>
            <a:r>
              <a:rPr lang="en-US" altLang="ko-KR" dirty="0"/>
              <a:t>) </a:t>
            </a:r>
            <a:r>
              <a:rPr lang="ko-KR" altLang="en-US" dirty="0"/>
              <a:t>종류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본 작품에서는 책을 밀어주는 </a:t>
            </a:r>
            <a:r>
              <a:rPr lang="en-US" altLang="ko-KR" dirty="0"/>
              <a:t>y</a:t>
            </a:r>
            <a:r>
              <a:rPr lang="ko-KR" altLang="en-US" dirty="0"/>
              <a:t>축 단순 운동에만 사용하는 </a:t>
            </a:r>
            <a:r>
              <a:rPr lang="en-US" altLang="ko-KR" dirty="0"/>
              <a:t>3</a:t>
            </a:r>
            <a:r>
              <a:rPr lang="ko-KR" altLang="en-US" dirty="0"/>
              <a:t>절 링크기구를 사용</a:t>
            </a:r>
            <a:endParaRPr lang="en-US" altLang="ko-KR" dirty="0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116AF1D4-AD55-FC7A-71BD-032FE5412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2139"/>
          <a:stretch/>
        </p:blipFill>
        <p:spPr>
          <a:xfrm>
            <a:off x="323850" y="1700808"/>
            <a:ext cx="3211304" cy="3294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A9C641-06C8-8AB9-007F-67C36FBF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786" y="1739730"/>
            <a:ext cx="4891417" cy="28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99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4BD525C-EBB4-7FB5-1F0F-84D2E42F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93" y="1715256"/>
            <a:ext cx="4658771" cy="4171869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dirty="0"/>
              <a:t>작품설명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D0EF8-0CC6-11ED-69ED-1A45A48A46DC}"/>
              </a:ext>
            </a:extLst>
          </p:cNvPr>
          <p:cNvSpPr txBox="1"/>
          <p:nvPr/>
        </p:nvSpPr>
        <p:spPr>
          <a:xfrm>
            <a:off x="323850" y="1163348"/>
            <a:ext cx="22319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1. </a:t>
            </a:r>
            <a:r>
              <a:rPr lang="ko-KR" altLang="en-US" sz="2200" b="1" dirty="0"/>
              <a:t>전체 설계도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A0DA9-CC07-1E91-5FE1-99AA497A5CB1}"/>
              </a:ext>
            </a:extLst>
          </p:cNvPr>
          <p:cNvSpPr txBox="1"/>
          <p:nvPr/>
        </p:nvSpPr>
        <p:spPr>
          <a:xfrm>
            <a:off x="1259632" y="6033482"/>
            <a:ext cx="6310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책장</a:t>
            </a:r>
            <a:r>
              <a:rPr lang="en-US" altLang="ko-KR" sz="2000" dirty="0"/>
              <a:t>, </a:t>
            </a:r>
            <a:r>
              <a:rPr lang="ko-KR" altLang="en-US" sz="2000" dirty="0"/>
              <a:t>로봇박스</a:t>
            </a:r>
            <a:r>
              <a:rPr lang="en-US" altLang="ko-KR" sz="2000" dirty="0"/>
              <a:t>, </a:t>
            </a:r>
            <a:r>
              <a:rPr lang="ko-KR" altLang="en-US" sz="2000" dirty="0"/>
              <a:t>컨베이어 벨트</a:t>
            </a:r>
            <a:r>
              <a:rPr lang="en-US" altLang="ko-KR" sz="2000" dirty="0"/>
              <a:t>, </a:t>
            </a:r>
            <a:r>
              <a:rPr lang="ko-KR" altLang="en-US" sz="2000" dirty="0"/>
              <a:t>가드</a:t>
            </a:r>
            <a:r>
              <a:rPr lang="en-US" altLang="ko-KR" sz="2000" dirty="0"/>
              <a:t>, </a:t>
            </a:r>
            <a:r>
              <a:rPr lang="ko-KR" altLang="en-US" sz="2000" dirty="0"/>
              <a:t>카메라로 구성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D769E08-696E-F458-7EFE-8BE2FF32E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3897" y="-932080"/>
            <a:ext cx="7704113" cy="34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6C3E99-DCB7-526C-675B-3DEB67DE137D}"/>
              </a:ext>
            </a:extLst>
          </p:cNvPr>
          <p:cNvSpPr/>
          <p:nvPr/>
        </p:nvSpPr>
        <p:spPr>
          <a:xfrm>
            <a:off x="6957257" y="1721043"/>
            <a:ext cx="1512168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책장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6DCE975-ED9C-4C8B-1D97-5262320DCBF5}"/>
              </a:ext>
            </a:extLst>
          </p:cNvPr>
          <p:cNvSpPr/>
          <p:nvPr/>
        </p:nvSpPr>
        <p:spPr>
          <a:xfrm>
            <a:off x="6507846" y="1916832"/>
            <a:ext cx="368410" cy="72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E38831-3BD1-C23F-2856-6926E536A670}"/>
              </a:ext>
            </a:extLst>
          </p:cNvPr>
          <p:cNvSpPr/>
          <p:nvPr/>
        </p:nvSpPr>
        <p:spPr>
          <a:xfrm>
            <a:off x="6957257" y="3031118"/>
            <a:ext cx="1512168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볼스크류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23F9E8C-0C60-A022-7FC1-6DAED335CA58}"/>
              </a:ext>
            </a:extLst>
          </p:cNvPr>
          <p:cNvSpPr/>
          <p:nvPr/>
        </p:nvSpPr>
        <p:spPr>
          <a:xfrm>
            <a:off x="6507846" y="3226907"/>
            <a:ext cx="368410" cy="72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28CA14-9DE3-1621-9ABE-E101BAD6F106}"/>
              </a:ext>
            </a:extLst>
          </p:cNvPr>
          <p:cNvSpPr/>
          <p:nvPr/>
        </p:nvSpPr>
        <p:spPr>
          <a:xfrm>
            <a:off x="6957257" y="5279606"/>
            <a:ext cx="1773666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컨베이어 벨트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9980E4E-EBA2-7E1F-5D98-ED52C3D28A45}"/>
              </a:ext>
            </a:extLst>
          </p:cNvPr>
          <p:cNvSpPr/>
          <p:nvPr/>
        </p:nvSpPr>
        <p:spPr>
          <a:xfrm>
            <a:off x="6444208" y="5475395"/>
            <a:ext cx="432048" cy="638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E5AF5F-FD44-78B4-3EE3-DC45D6053430}"/>
              </a:ext>
            </a:extLst>
          </p:cNvPr>
          <p:cNvSpPr/>
          <p:nvPr/>
        </p:nvSpPr>
        <p:spPr>
          <a:xfrm>
            <a:off x="585348" y="4474462"/>
            <a:ext cx="1512168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가드</a:t>
            </a:r>
            <a:r>
              <a:rPr lang="en-US" altLang="ko-KR" dirty="0"/>
              <a:t>/</a:t>
            </a:r>
            <a:r>
              <a:rPr lang="ko-KR" altLang="en-US" dirty="0"/>
              <a:t>카메라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B09C2F8-42DF-78F6-A310-D8326F3C1435}"/>
              </a:ext>
            </a:extLst>
          </p:cNvPr>
          <p:cNvSpPr/>
          <p:nvPr/>
        </p:nvSpPr>
        <p:spPr>
          <a:xfrm rot="10800000">
            <a:off x="2182450" y="4653901"/>
            <a:ext cx="661358" cy="7200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95A400-F5D9-EA34-5BA2-8728B40853AB}"/>
              </a:ext>
            </a:extLst>
          </p:cNvPr>
          <p:cNvSpPr/>
          <p:nvPr/>
        </p:nvSpPr>
        <p:spPr>
          <a:xfrm>
            <a:off x="585348" y="3730572"/>
            <a:ext cx="1512168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로봇박스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D5D091A-3306-6583-1173-58F2416D2770}"/>
              </a:ext>
            </a:extLst>
          </p:cNvPr>
          <p:cNvSpPr/>
          <p:nvPr/>
        </p:nvSpPr>
        <p:spPr>
          <a:xfrm rot="10800000">
            <a:off x="2182450" y="3910012"/>
            <a:ext cx="1688732" cy="72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67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dirty="0"/>
              <a:t>작품설명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D0EF8-0CC6-11ED-69ED-1A45A48A46DC}"/>
              </a:ext>
            </a:extLst>
          </p:cNvPr>
          <p:cNvSpPr txBox="1"/>
          <p:nvPr/>
        </p:nvSpPr>
        <p:spPr>
          <a:xfrm>
            <a:off x="323850" y="1163348"/>
            <a:ext cx="22319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2. </a:t>
            </a:r>
            <a:r>
              <a:rPr lang="ko-KR" altLang="en-US" sz="2200" b="1" dirty="0"/>
              <a:t>로봇박스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A0DA9-CC07-1E91-5FE1-99AA497A5CB1}"/>
              </a:ext>
            </a:extLst>
          </p:cNvPr>
          <p:cNvSpPr txBox="1"/>
          <p:nvPr/>
        </p:nvSpPr>
        <p:spPr>
          <a:xfrm>
            <a:off x="333947" y="5318077"/>
            <a:ext cx="8424864" cy="68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930" dirty="0"/>
              <a:t>3D </a:t>
            </a:r>
            <a:r>
              <a:rPr lang="ko-KR" altLang="en-US" sz="1930" dirty="0"/>
              <a:t>프린팅으로 출력한 로봇박스에 모터와 내부 링크 구조의 </a:t>
            </a:r>
            <a:r>
              <a:rPr lang="ko-KR" altLang="en-US" sz="1930" dirty="0" err="1"/>
              <a:t>로봇팔</a:t>
            </a:r>
            <a:r>
              <a:rPr lang="ko-KR" altLang="en-US" sz="1930" dirty="0"/>
              <a:t> 구성</a:t>
            </a:r>
            <a:endParaRPr lang="en-US" altLang="ko-KR" sz="193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930" dirty="0"/>
              <a:t>로봇박스의 링크구조를 이용하여 책을 밀어 컨베이어 벨트로 전달</a:t>
            </a:r>
            <a:r>
              <a:rPr lang="en-US" altLang="ko-KR" sz="1930" dirty="0"/>
              <a:t>.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B699EB-0DF0-CE86-0ACE-9775DABA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657445"/>
            <a:ext cx="4478097" cy="35431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194845-D7B8-07DE-84D2-5AFFDBB45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47" y="1657445"/>
            <a:ext cx="3528392" cy="3548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A5876F-6CB0-7593-3DBA-B97BB1B3C2DC}"/>
              </a:ext>
            </a:extLst>
          </p:cNvPr>
          <p:cNvSpPr txBox="1"/>
          <p:nvPr/>
        </p:nvSpPr>
        <p:spPr>
          <a:xfrm>
            <a:off x="1822903" y="4805775"/>
            <a:ext cx="132172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dirty="0" err="1"/>
              <a:t>서보</a:t>
            </a:r>
            <a:r>
              <a:rPr lang="ko-KR" altLang="en-US" sz="2000" dirty="0"/>
              <a:t> 모터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F5238AE-B8E1-E870-D228-12B7432052C0}"/>
              </a:ext>
            </a:extLst>
          </p:cNvPr>
          <p:cNvGrpSpPr/>
          <p:nvPr/>
        </p:nvGrpSpPr>
        <p:grpSpPr>
          <a:xfrm>
            <a:off x="2098143" y="3068960"/>
            <a:ext cx="385625" cy="1728192"/>
            <a:chOff x="2098143" y="3068960"/>
            <a:chExt cx="385625" cy="1728192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75C9D4A-BB2E-7E34-6B42-50A285798BFC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3068960"/>
              <a:ext cx="0" cy="1728192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D29CD9A-D41A-8DD6-6362-1AA3FA411178}"/>
                </a:ext>
              </a:extLst>
            </p:cNvPr>
            <p:cNvCxnSpPr>
              <a:cxnSpLocks/>
            </p:cNvCxnSpPr>
            <p:nvPr/>
          </p:nvCxnSpPr>
          <p:spPr>
            <a:xfrm>
              <a:off x="2098143" y="3933056"/>
              <a:ext cx="385625" cy="648072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3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dirty="0"/>
              <a:t>작품설명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D0EF8-0CC6-11ED-69ED-1A45A48A46DC}"/>
              </a:ext>
            </a:extLst>
          </p:cNvPr>
          <p:cNvSpPr txBox="1"/>
          <p:nvPr/>
        </p:nvSpPr>
        <p:spPr>
          <a:xfrm>
            <a:off x="323850" y="1163348"/>
            <a:ext cx="2447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/>
              <a:t>3. </a:t>
            </a:r>
            <a:r>
              <a:rPr lang="ko-KR" altLang="en-US" sz="2200" b="1" dirty="0"/>
              <a:t>컨베이어 벨트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C7D5D9-1423-7661-537D-F991BE6E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608354"/>
            <a:ext cx="5626349" cy="3355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DD7D55-FF1C-8DB4-85F5-5FC0DC743EBC}"/>
              </a:ext>
            </a:extLst>
          </p:cNvPr>
          <p:cNvSpPr txBox="1"/>
          <p:nvPr/>
        </p:nvSpPr>
        <p:spPr>
          <a:xfrm>
            <a:off x="323527" y="4999207"/>
            <a:ext cx="8424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로봇박스에서 밀어준 책을 받아 이동시키는 수단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사용자가 직접 책을 가지러 가지 않아도 벨트를 따라 책이 이동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프레임의 무게중심 교정</a:t>
            </a:r>
            <a:r>
              <a:rPr lang="en-US" altLang="ko-KR" sz="2000" dirty="0"/>
              <a:t>(2</a:t>
            </a:r>
            <a:r>
              <a:rPr lang="ko-KR" altLang="en-US" sz="2000" dirty="0"/>
              <a:t>층 프레임</a:t>
            </a:r>
            <a:r>
              <a:rPr lang="en-US" altLang="ko-KR" sz="2000" dirty="0"/>
              <a:t>,</a:t>
            </a:r>
            <a:r>
              <a:rPr lang="ko-KR" altLang="en-US" sz="2000" dirty="0"/>
              <a:t> 로봇박스</a:t>
            </a:r>
            <a:r>
              <a:rPr lang="en-US" altLang="ko-KR" sz="2000" dirty="0"/>
              <a:t> // </a:t>
            </a:r>
            <a:r>
              <a:rPr lang="ko-KR" altLang="en-US" sz="2000" dirty="0"/>
              <a:t>컨베이어 벨트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02AA15-2E80-CDEF-5D3C-C38BB634CAE6}"/>
              </a:ext>
            </a:extLst>
          </p:cNvPr>
          <p:cNvCxnSpPr>
            <a:cxnSpLocks/>
          </p:cNvCxnSpPr>
          <p:nvPr/>
        </p:nvCxnSpPr>
        <p:spPr>
          <a:xfrm>
            <a:off x="6300192" y="3789040"/>
            <a:ext cx="8018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A0D565-49D2-8D74-09C3-CA8145324C98}"/>
              </a:ext>
            </a:extLst>
          </p:cNvPr>
          <p:cNvSpPr txBox="1"/>
          <p:nvPr/>
        </p:nvSpPr>
        <p:spPr>
          <a:xfrm>
            <a:off x="7164288" y="3604374"/>
            <a:ext cx="194421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dirty="0"/>
              <a:t> 컨베이어 벨트</a:t>
            </a:r>
          </a:p>
        </p:txBody>
      </p:sp>
    </p:spTree>
    <p:extLst>
      <p:ext uri="{BB962C8B-B14F-4D97-AF65-F5344CB8AC3E}">
        <p14:creationId xmlns:p14="http://schemas.microsoft.com/office/powerpoint/2010/main" val="16305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dirty="0"/>
              <a:t>작품설명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D0EF8-0CC6-11ED-69ED-1A45A48A46DC}"/>
              </a:ext>
            </a:extLst>
          </p:cNvPr>
          <p:cNvSpPr txBox="1"/>
          <p:nvPr/>
        </p:nvSpPr>
        <p:spPr>
          <a:xfrm>
            <a:off x="251520" y="1052736"/>
            <a:ext cx="2447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4</a:t>
            </a:r>
            <a:r>
              <a:rPr lang="en-US" altLang="ko-KR" sz="2200" b="1"/>
              <a:t>. </a:t>
            </a:r>
            <a:r>
              <a:rPr lang="ko-KR" altLang="en-US" sz="2200" b="1" dirty="0"/>
              <a:t>가드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카메라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D7D55-FF1C-8DB4-85F5-5FC0DC743EBC}"/>
              </a:ext>
            </a:extLst>
          </p:cNvPr>
          <p:cNvSpPr txBox="1"/>
          <p:nvPr/>
        </p:nvSpPr>
        <p:spPr>
          <a:xfrm>
            <a:off x="665498" y="4903840"/>
            <a:ext cx="7794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3D</a:t>
            </a:r>
            <a:r>
              <a:rPr lang="ko-KR" altLang="en-US" sz="2000" dirty="0"/>
              <a:t> 프린팅으로 출력하여 설치 예정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가드와 부착된 카메라가 </a:t>
            </a:r>
            <a:r>
              <a:rPr lang="en-US" altLang="ko-KR" sz="2000" dirty="0"/>
              <a:t>QR</a:t>
            </a:r>
            <a:r>
              <a:rPr lang="ko-KR" altLang="en-US" sz="2000" dirty="0"/>
              <a:t>를 스캔해 책을 인식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책이 밀어주기 전 로봇박스의 맞은편에 위치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로봇박스가 책을 밀어줄 때 책이 떨어지거나 접히는 사고 방지</a:t>
            </a:r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8AAEBB-30F5-FA30-7B87-71564EE6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16284"/>
            <a:ext cx="5121745" cy="3029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CAFB01-18F2-532F-7815-33F1B85E5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483623"/>
            <a:ext cx="3464477" cy="30138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6B0B0B-C355-7341-E089-199C87DB0042}"/>
              </a:ext>
            </a:extLst>
          </p:cNvPr>
          <p:cNvSpPr txBox="1"/>
          <p:nvPr/>
        </p:nvSpPr>
        <p:spPr>
          <a:xfrm>
            <a:off x="665498" y="4312770"/>
            <a:ext cx="406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가드와 </a:t>
            </a:r>
            <a:r>
              <a:rPr lang="en-US" altLang="ko-KR" dirty="0"/>
              <a:t>QR</a:t>
            </a:r>
            <a:r>
              <a:rPr lang="ko-KR" altLang="en-US" dirty="0"/>
              <a:t>코드를 스캔하는 카메라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1F4D19-043F-04C1-2639-0CFF31E5B865}"/>
              </a:ext>
            </a:extLst>
          </p:cNvPr>
          <p:cNvCxnSpPr>
            <a:cxnSpLocks/>
          </p:cNvCxnSpPr>
          <p:nvPr/>
        </p:nvCxnSpPr>
        <p:spPr>
          <a:xfrm flipH="1">
            <a:off x="3275856" y="2852936"/>
            <a:ext cx="16561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7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485</Words>
  <Application>Microsoft Office PowerPoint</Application>
  <PresentationFormat>화면 슬라이드 쇼(4:3)</PresentationFormat>
  <Paragraphs>109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</dc:creator>
  <cp:lastModifiedBy>김 용현</cp:lastModifiedBy>
  <cp:revision>313</cp:revision>
  <dcterms:created xsi:type="dcterms:W3CDTF">2014-07-02T04:30:08Z</dcterms:created>
  <dcterms:modified xsi:type="dcterms:W3CDTF">2022-12-07T03:15:44Z</dcterms:modified>
  <cp:version>1000.0000.01</cp:version>
</cp:coreProperties>
</file>